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6"/>
  </p:notesMasterIdLst>
  <p:sldIdLst>
    <p:sldId id="256" r:id="rId2"/>
    <p:sldId id="263" r:id="rId3"/>
    <p:sldId id="264" r:id="rId4"/>
    <p:sldId id="265" r:id="rId5"/>
    <p:sldId id="267" r:id="rId6"/>
    <p:sldId id="268" r:id="rId7"/>
    <p:sldId id="270" r:id="rId8"/>
    <p:sldId id="271" r:id="rId9"/>
    <p:sldId id="272" r:id="rId10"/>
    <p:sldId id="273" r:id="rId11"/>
    <p:sldId id="276" r:id="rId12"/>
    <p:sldId id="277" r:id="rId13"/>
    <p:sldId id="279" r:id="rId14"/>
    <p:sldId id="280" r:id="rId15"/>
  </p:sldIdLst>
  <p:sldSz cx="9144000" cy="5143500" type="screen16x9"/>
  <p:notesSz cx="6858000" cy="9144000"/>
  <p:embeddedFontLst>
    <p:embeddedFont>
      <p:font typeface="Poppins" panose="00000500000000000000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5DC169C-B4FE-4919-8A52-F9361BB80920}">
  <a:tblStyle styleId="{D5DC169C-B4FE-4919-8A52-F9361BB809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9DE083B-E59D-481F-970D-1E6D09F5BE8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4660"/>
  </p:normalViewPr>
  <p:slideViewPr>
    <p:cSldViewPr snapToGrid="0">
      <p:cViewPr>
        <p:scale>
          <a:sx n="125" d="100"/>
          <a:sy n="125" d="100"/>
        </p:scale>
        <p:origin x="1368" y="34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75d534253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75d534253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5D4DB5B4-D3BD-E5C7-4F3E-2B2BF7B3A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910c9cffe2_0_86:notes">
            <a:extLst>
              <a:ext uri="{FF2B5EF4-FFF2-40B4-BE49-F238E27FC236}">
                <a16:creationId xmlns:a16="http://schemas.microsoft.com/office/drawing/2014/main" id="{FD8D16A4-064C-72C5-DDD8-3BB5A8E94B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910c9cffe2_0_86:notes">
            <a:extLst>
              <a:ext uri="{FF2B5EF4-FFF2-40B4-BE49-F238E27FC236}">
                <a16:creationId xmlns:a16="http://schemas.microsoft.com/office/drawing/2014/main" id="{35C2CB6A-83C1-7666-4D1E-249A5ABE0F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343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14CC814A-5794-B4EA-F130-B1218BC64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910c9cffe2_0_86:notes">
            <a:extLst>
              <a:ext uri="{FF2B5EF4-FFF2-40B4-BE49-F238E27FC236}">
                <a16:creationId xmlns:a16="http://schemas.microsoft.com/office/drawing/2014/main" id="{D7347BBD-0F87-C46F-05D2-A7CFB2D3C6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910c9cffe2_0_86:notes">
            <a:extLst>
              <a:ext uri="{FF2B5EF4-FFF2-40B4-BE49-F238E27FC236}">
                <a16:creationId xmlns:a16="http://schemas.microsoft.com/office/drawing/2014/main" id="{B10B4AF4-5752-1695-F264-06A452EB3C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4685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BE1D7F18-5A02-4CF9-1DB0-AC088BDB7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910c9cffe2_0_86:notes">
            <a:extLst>
              <a:ext uri="{FF2B5EF4-FFF2-40B4-BE49-F238E27FC236}">
                <a16:creationId xmlns:a16="http://schemas.microsoft.com/office/drawing/2014/main" id="{E3C09A39-EB3F-48F6-47F4-03861234B7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910c9cffe2_0_86:notes">
            <a:extLst>
              <a:ext uri="{FF2B5EF4-FFF2-40B4-BE49-F238E27FC236}">
                <a16:creationId xmlns:a16="http://schemas.microsoft.com/office/drawing/2014/main" id="{A5F3F9B6-E880-2644-2F97-F10E455B9B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30313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DEDD06C6-3590-C826-D568-92FE488BE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910c9cffe2_0_86:notes">
            <a:extLst>
              <a:ext uri="{FF2B5EF4-FFF2-40B4-BE49-F238E27FC236}">
                <a16:creationId xmlns:a16="http://schemas.microsoft.com/office/drawing/2014/main" id="{FB197F8B-F2E2-36D0-83E7-2F2C7524FE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910c9cffe2_0_86:notes">
            <a:extLst>
              <a:ext uri="{FF2B5EF4-FFF2-40B4-BE49-F238E27FC236}">
                <a16:creationId xmlns:a16="http://schemas.microsoft.com/office/drawing/2014/main" id="{2F822AF0-4BB7-0C09-0FD4-6856567AFA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2490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AF1CAA18-9F2B-23B5-E32C-EAA9DC0CD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910c9cffe2_0_86:notes">
            <a:extLst>
              <a:ext uri="{FF2B5EF4-FFF2-40B4-BE49-F238E27FC236}">
                <a16:creationId xmlns:a16="http://schemas.microsoft.com/office/drawing/2014/main" id="{011FBCE7-820F-4362-72DA-BAEF1517A4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910c9cffe2_0_86:notes">
            <a:extLst>
              <a:ext uri="{FF2B5EF4-FFF2-40B4-BE49-F238E27FC236}">
                <a16:creationId xmlns:a16="http://schemas.microsoft.com/office/drawing/2014/main" id="{1A6DD2F3-FF10-E02E-7294-C9F8B5C285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121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2E21B39F-04A8-D8D5-A2D3-C3AC77D82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910c9cffe2_0_86:notes">
            <a:extLst>
              <a:ext uri="{FF2B5EF4-FFF2-40B4-BE49-F238E27FC236}">
                <a16:creationId xmlns:a16="http://schemas.microsoft.com/office/drawing/2014/main" id="{A038A273-5CE5-34C1-9945-966A69912A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910c9cffe2_0_86:notes">
            <a:extLst>
              <a:ext uri="{FF2B5EF4-FFF2-40B4-BE49-F238E27FC236}">
                <a16:creationId xmlns:a16="http://schemas.microsoft.com/office/drawing/2014/main" id="{56C58DBB-F625-483E-DC77-48CC30B92B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784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0E449A3F-74F7-B5AB-A50A-1B6A3AD7B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910c9cffe2_0_86:notes">
            <a:extLst>
              <a:ext uri="{FF2B5EF4-FFF2-40B4-BE49-F238E27FC236}">
                <a16:creationId xmlns:a16="http://schemas.microsoft.com/office/drawing/2014/main" id="{5F15F7CE-87D7-7B23-EAD2-7CF8259592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910c9cffe2_0_86:notes">
            <a:extLst>
              <a:ext uri="{FF2B5EF4-FFF2-40B4-BE49-F238E27FC236}">
                <a16:creationId xmlns:a16="http://schemas.microsoft.com/office/drawing/2014/main" id="{94A67F41-3E73-F20B-52EC-6F939B3A5C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1298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DE2DE5E9-1AF0-08F7-3162-7823E41CE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910c9cffe2_0_86:notes">
            <a:extLst>
              <a:ext uri="{FF2B5EF4-FFF2-40B4-BE49-F238E27FC236}">
                <a16:creationId xmlns:a16="http://schemas.microsoft.com/office/drawing/2014/main" id="{310E7D47-B258-05AB-3EBE-30BCAB36CC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910c9cffe2_0_86:notes">
            <a:extLst>
              <a:ext uri="{FF2B5EF4-FFF2-40B4-BE49-F238E27FC236}">
                <a16:creationId xmlns:a16="http://schemas.microsoft.com/office/drawing/2014/main" id="{F80B9C6B-D1FE-1C34-24DB-95C35E9C06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4250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82252AA2-148A-81C5-64B8-DED78EE81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910c9cffe2_0_86:notes">
            <a:extLst>
              <a:ext uri="{FF2B5EF4-FFF2-40B4-BE49-F238E27FC236}">
                <a16:creationId xmlns:a16="http://schemas.microsoft.com/office/drawing/2014/main" id="{39789F76-F0DA-28A3-A7D7-6BFAED6A20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910c9cffe2_0_86:notes">
            <a:extLst>
              <a:ext uri="{FF2B5EF4-FFF2-40B4-BE49-F238E27FC236}">
                <a16:creationId xmlns:a16="http://schemas.microsoft.com/office/drawing/2014/main" id="{127F47D6-03C1-A05A-F36A-1209B498E7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2178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73366CFA-B74B-9FBA-A508-37BE28992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910c9cffe2_0_86:notes">
            <a:extLst>
              <a:ext uri="{FF2B5EF4-FFF2-40B4-BE49-F238E27FC236}">
                <a16:creationId xmlns:a16="http://schemas.microsoft.com/office/drawing/2014/main" id="{D41A0360-4D4C-5C1F-9F44-490FEA36F5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910c9cffe2_0_86:notes">
            <a:extLst>
              <a:ext uri="{FF2B5EF4-FFF2-40B4-BE49-F238E27FC236}">
                <a16:creationId xmlns:a16="http://schemas.microsoft.com/office/drawing/2014/main" id="{C02B8A8B-5C0D-3E5C-2E7F-5A1864EECB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3588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8FBB7CF3-4FE5-0DDE-B807-F37D42351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910c9cffe2_0_86:notes">
            <a:extLst>
              <a:ext uri="{FF2B5EF4-FFF2-40B4-BE49-F238E27FC236}">
                <a16:creationId xmlns:a16="http://schemas.microsoft.com/office/drawing/2014/main" id="{3952BEE6-56C0-2A07-58D0-43B08AEA6E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910c9cffe2_0_86:notes">
            <a:extLst>
              <a:ext uri="{FF2B5EF4-FFF2-40B4-BE49-F238E27FC236}">
                <a16:creationId xmlns:a16="http://schemas.microsoft.com/office/drawing/2014/main" id="{F4350410-D7E2-EABF-8240-E916F110D9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326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385DB5E2-B8B4-1FDF-2D06-F61C0DB6B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910c9cffe2_0_86:notes">
            <a:extLst>
              <a:ext uri="{FF2B5EF4-FFF2-40B4-BE49-F238E27FC236}">
                <a16:creationId xmlns:a16="http://schemas.microsoft.com/office/drawing/2014/main" id="{B3465871-C8BB-BFA6-2C75-014DDF3FA8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910c9cffe2_0_86:notes">
            <a:extLst>
              <a:ext uri="{FF2B5EF4-FFF2-40B4-BE49-F238E27FC236}">
                <a16:creationId xmlns:a16="http://schemas.microsoft.com/office/drawing/2014/main" id="{ED70D031-EBB9-627D-8C9C-D69E6EEDB2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42715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9DA8CE30-A664-A2D1-125C-6CF61BCE7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910c9cffe2_0_86:notes">
            <a:extLst>
              <a:ext uri="{FF2B5EF4-FFF2-40B4-BE49-F238E27FC236}">
                <a16:creationId xmlns:a16="http://schemas.microsoft.com/office/drawing/2014/main" id="{8B2DE420-6D70-5E85-7D23-6E7814B0DA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910c9cffe2_0_86:notes">
            <a:extLst>
              <a:ext uri="{FF2B5EF4-FFF2-40B4-BE49-F238E27FC236}">
                <a16:creationId xmlns:a16="http://schemas.microsoft.com/office/drawing/2014/main" id="{3017FE51-1008-5C42-A12B-8F5227CF54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046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080675" y="1687650"/>
            <a:ext cx="6350100" cy="143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80675" y="3183000"/>
            <a:ext cx="6350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721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8680750" y="-35700"/>
            <a:ext cx="0" cy="5214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3454075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4" name="Google Shape;54;p8"/>
          <p:cNvSpPr/>
          <p:nvPr/>
        </p:nvSpPr>
        <p:spPr>
          <a:xfrm>
            <a:off x="0" y="0"/>
            <a:ext cx="2660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" name="Google Shape;55;p8"/>
          <p:cNvCxnSpPr/>
          <p:nvPr/>
        </p:nvCxnSpPr>
        <p:spPr>
          <a:xfrm>
            <a:off x="8430775" y="-35700"/>
            <a:ext cx="0" cy="5214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6" name="Google Shape;56;p8"/>
          <p:cNvGrpSpPr/>
          <p:nvPr/>
        </p:nvGrpSpPr>
        <p:grpSpPr>
          <a:xfrm>
            <a:off x="3230850" y="4760600"/>
            <a:ext cx="6025500" cy="0"/>
            <a:chOff x="2220050" y="1547100"/>
            <a:chExt cx="6025500" cy="0"/>
          </a:xfrm>
        </p:grpSpPr>
        <p:cxnSp>
          <p:nvCxnSpPr>
            <p:cNvPr id="57" name="Google Shape;57;p8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8"/>
            <p:cNvCxnSpPr/>
            <p:nvPr/>
          </p:nvCxnSpPr>
          <p:spPr>
            <a:xfrm>
              <a:off x="2684450" y="1547100"/>
              <a:ext cx="5561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5555725" y="0"/>
            <a:ext cx="3588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713225" y="1254000"/>
            <a:ext cx="41586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ubTitle" idx="1"/>
          </p:nvPr>
        </p:nvSpPr>
        <p:spPr>
          <a:xfrm>
            <a:off x="713225" y="3218400"/>
            <a:ext cx="41586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cxnSp>
        <p:nvCxnSpPr>
          <p:cNvPr id="63" name="Google Shape;63;p9"/>
          <p:cNvCxnSpPr/>
          <p:nvPr/>
        </p:nvCxnSpPr>
        <p:spPr>
          <a:xfrm>
            <a:off x="517944" y="-35700"/>
            <a:ext cx="0" cy="5214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4" name="Google Shape;64;p9"/>
          <p:cNvGrpSpPr/>
          <p:nvPr/>
        </p:nvGrpSpPr>
        <p:grpSpPr>
          <a:xfrm flipH="1">
            <a:off x="-93775" y="4604000"/>
            <a:ext cx="4197300" cy="0"/>
            <a:chOff x="2220050" y="1547100"/>
            <a:chExt cx="4197300" cy="0"/>
          </a:xfrm>
        </p:grpSpPr>
        <p:cxnSp>
          <p:nvCxnSpPr>
            <p:cNvPr id="65" name="Google Shape;65;p9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9"/>
            <p:cNvCxnSpPr/>
            <p:nvPr/>
          </p:nvCxnSpPr>
          <p:spPr>
            <a:xfrm>
              <a:off x="2684450" y="1547100"/>
              <a:ext cx="3732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/>
        </p:nvSpPr>
        <p:spPr>
          <a:xfrm>
            <a:off x="0" y="0"/>
            <a:ext cx="40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98" name="Google Shape;98;p14"/>
          <p:cNvCxnSpPr/>
          <p:nvPr/>
        </p:nvCxnSpPr>
        <p:spPr>
          <a:xfrm>
            <a:off x="8783850" y="-35700"/>
            <a:ext cx="0" cy="5214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" name="Google Shape;99;p14"/>
          <p:cNvGrpSpPr/>
          <p:nvPr/>
        </p:nvGrpSpPr>
        <p:grpSpPr>
          <a:xfrm>
            <a:off x="1501085" y="4854300"/>
            <a:ext cx="7698000" cy="0"/>
            <a:chOff x="2220050" y="1547100"/>
            <a:chExt cx="7698000" cy="0"/>
          </a:xfrm>
        </p:grpSpPr>
        <p:cxnSp>
          <p:nvCxnSpPr>
            <p:cNvPr id="100" name="Google Shape;100;p14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" name="Google Shape;101;p14"/>
            <p:cNvCxnSpPr/>
            <p:nvPr/>
          </p:nvCxnSpPr>
          <p:spPr>
            <a:xfrm>
              <a:off x="2684450" y="1547100"/>
              <a:ext cx="7233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6501975" y="0"/>
            <a:ext cx="2642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5" name="Google Shape;185;p23"/>
          <p:cNvCxnSpPr/>
          <p:nvPr/>
        </p:nvCxnSpPr>
        <p:spPr>
          <a:xfrm>
            <a:off x="479225" y="-35700"/>
            <a:ext cx="0" cy="5214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6" name="Google Shape;186;p23"/>
          <p:cNvGrpSpPr/>
          <p:nvPr/>
        </p:nvGrpSpPr>
        <p:grpSpPr>
          <a:xfrm flipH="1">
            <a:off x="-131100" y="313050"/>
            <a:ext cx="6464400" cy="0"/>
            <a:chOff x="2220050" y="1547100"/>
            <a:chExt cx="6464400" cy="0"/>
          </a:xfrm>
        </p:grpSpPr>
        <p:cxnSp>
          <p:nvCxnSpPr>
            <p:cNvPr id="187" name="Google Shape;187;p23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23"/>
            <p:cNvCxnSpPr/>
            <p:nvPr/>
          </p:nvCxnSpPr>
          <p:spPr>
            <a:xfrm>
              <a:off x="2684450" y="1547100"/>
              <a:ext cx="6000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/>
          <p:nvPr/>
        </p:nvSpPr>
        <p:spPr>
          <a:xfrm flipH="1">
            <a:off x="-18775" y="-35700"/>
            <a:ext cx="1368000" cy="517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1" name="Google Shape;191;p24"/>
          <p:cNvCxnSpPr/>
          <p:nvPr/>
        </p:nvCxnSpPr>
        <p:spPr>
          <a:xfrm>
            <a:off x="8430781" y="-35700"/>
            <a:ext cx="0" cy="5214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2" name="Google Shape;192;p24"/>
          <p:cNvGrpSpPr/>
          <p:nvPr/>
        </p:nvGrpSpPr>
        <p:grpSpPr>
          <a:xfrm>
            <a:off x="1798975" y="266225"/>
            <a:ext cx="7429500" cy="0"/>
            <a:chOff x="2220050" y="1547100"/>
            <a:chExt cx="7429500" cy="0"/>
          </a:xfrm>
        </p:grpSpPr>
        <p:cxnSp>
          <p:nvCxnSpPr>
            <p:cNvPr id="193" name="Google Shape;193;p24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24"/>
            <p:cNvCxnSpPr/>
            <p:nvPr/>
          </p:nvCxnSpPr>
          <p:spPr>
            <a:xfrm>
              <a:off x="2684450" y="1547100"/>
              <a:ext cx="6965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58" r:id="rId4"/>
    <p:sldLayoutId id="2147483660" r:id="rId5"/>
    <p:sldLayoutId id="2147483669" r:id="rId6"/>
    <p:sldLayoutId id="2147483670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>
            <a:spLocks noGrp="1"/>
          </p:cNvSpPr>
          <p:nvPr>
            <p:ph type="ctrTitle"/>
          </p:nvPr>
        </p:nvSpPr>
        <p:spPr>
          <a:xfrm>
            <a:off x="2080675" y="1085848"/>
            <a:ext cx="6350100" cy="19054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 panose="020F0502020204030204" pitchFamily="34" charset="0"/>
                <a:cs typeface="Calibri" panose="020F0502020204030204" pitchFamily="34" charset="0"/>
              </a:rPr>
              <a:t>UN PAS SPRE </a:t>
            </a:r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ÎNȚELEGEREA ALFABETULUI ASL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6" name="Google Shape;206;p28"/>
          <p:cNvSpPr txBox="1">
            <a:spLocks noGrp="1"/>
          </p:cNvSpPr>
          <p:nvPr>
            <p:ph type="subTitle" idx="1"/>
          </p:nvPr>
        </p:nvSpPr>
        <p:spPr>
          <a:xfrm>
            <a:off x="2080675" y="3062517"/>
            <a:ext cx="2571154" cy="7402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000" dirty="0">
                <a:latin typeface="Calibri" panose="020F0502020204030204" pitchFamily="34" charset="0"/>
                <a:cs typeface="Calibri" panose="020F0502020204030204" pitchFamily="34" charset="0"/>
              </a:rPr>
              <a:t>Coordonator științific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Conf. Dr.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Alexe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Bogdan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07" name="Google Shape;207;p28"/>
          <p:cNvGrpSpPr/>
          <p:nvPr/>
        </p:nvGrpSpPr>
        <p:grpSpPr>
          <a:xfrm>
            <a:off x="2193290" y="4124231"/>
            <a:ext cx="7055100" cy="0"/>
            <a:chOff x="2220050" y="1547100"/>
            <a:chExt cx="7055100" cy="0"/>
          </a:xfrm>
        </p:grpSpPr>
        <p:cxnSp>
          <p:nvCxnSpPr>
            <p:cNvPr id="208" name="Google Shape;208;p28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9" name="Google Shape;209;p28"/>
            <p:cNvCxnSpPr/>
            <p:nvPr/>
          </p:nvCxnSpPr>
          <p:spPr>
            <a:xfrm>
              <a:off x="2684450" y="1547100"/>
              <a:ext cx="65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Google Shape;206;p28">
            <a:extLst>
              <a:ext uri="{FF2B5EF4-FFF2-40B4-BE49-F238E27FC236}">
                <a16:creationId xmlns:a16="http://schemas.microsoft.com/office/drawing/2014/main" id="{9E37F335-2B29-08C5-7FD9-2EBE99921FAF}"/>
              </a:ext>
            </a:extLst>
          </p:cNvPr>
          <p:cNvSpPr txBox="1">
            <a:spLocks/>
          </p:cNvSpPr>
          <p:nvPr/>
        </p:nvSpPr>
        <p:spPr>
          <a:xfrm>
            <a:off x="5929000" y="3062516"/>
            <a:ext cx="2571154" cy="74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Student:</a:t>
            </a:r>
          </a:p>
          <a:p>
            <a:pPr marL="0" indent="0" algn="r"/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Stratulat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Vladimir</a:t>
            </a:r>
            <a:endParaRPr lang="ro-RO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D576D5-258E-D9E5-3F88-5A809ACAA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798" y="1085846"/>
            <a:ext cx="1097356" cy="9448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43E45DFF-3805-977B-1640-76E327A54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065ACB-9870-0A7B-0F36-1D20BD67D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"/>
            <a:ext cx="6355714" cy="1211384"/>
          </a:xfrm>
        </p:spPr>
        <p:txBody>
          <a:bodyPr/>
          <a:lstStyle/>
          <a:p>
            <a:r>
              <a:rPr lang="ro-RO" sz="3800" dirty="0">
                <a:latin typeface="Calibri" panose="020F0502020204030204" pitchFamily="34" charset="0"/>
                <a:cs typeface="Calibri" panose="020F0502020204030204" pitchFamily="34" charset="0"/>
              </a:rPr>
              <a:t>Recunoașterea alfabetului ASL</a:t>
            </a:r>
            <a:br>
              <a:rPr lang="ro-RO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Evaluarea</a:t>
            </a:r>
            <a:r>
              <a:rPr lang="ro-RO" sz="2500" dirty="0">
                <a:latin typeface="Calibri" panose="020F0502020204030204" pitchFamily="34" charset="0"/>
                <a:cs typeface="Calibri" panose="020F0502020204030204" pitchFamily="34" charset="0"/>
              </a:rPr>
              <a:t> modelului</a:t>
            </a:r>
            <a:endParaRPr lang="en-GB" sz="2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98EECD-F23E-9366-2CF1-02392340AE77}"/>
              </a:ext>
            </a:extLst>
          </p:cNvPr>
          <p:cNvSpPr txBox="1"/>
          <p:nvPr/>
        </p:nvSpPr>
        <p:spPr>
          <a:xfrm>
            <a:off x="599908" y="1080757"/>
            <a:ext cx="8050606" cy="40011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Acurate</a:t>
            </a:r>
            <a:r>
              <a:rPr lang="ro-RO" sz="2000" b="1" dirty="0">
                <a:latin typeface="Calibri" panose="020F0502020204030204" pitchFamily="34" charset="0"/>
                <a:cs typeface="Calibri" panose="020F0502020204030204" pitchFamily="34" charset="0"/>
              </a:rPr>
              <a:t>țea pe clasă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Raportul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clasificare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ro-RO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307E4D-5A20-068F-B4EE-94CEF6934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08" y="1485568"/>
            <a:ext cx="3935447" cy="2577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AA00D6-062E-583B-D38A-51496BE6C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3501" y="1480867"/>
            <a:ext cx="2837013" cy="298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14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DB33E4DC-09EE-EB8E-9209-0B40ABF80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EB809C-80F7-EA9D-69D3-E8B82FBA2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"/>
            <a:ext cx="6355714" cy="754742"/>
          </a:xfrm>
        </p:spPr>
        <p:txBody>
          <a:bodyPr/>
          <a:lstStyle/>
          <a:p>
            <a:r>
              <a:rPr lang="en-US" sz="3800" dirty="0" err="1">
                <a:latin typeface="Calibri" panose="020F0502020204030204" pitchFamily="34" charset="0"/>
                <a:cs typeface="Calibri" panose="020F0502020204030204" pitchFamily="34" charset="0"/>
              </a:rPr>
              <a:t>Aplica</a:t>
            </a:r>
            <a:r>
              <a:rPr lang="ro-RO" sz="3800" dirty="0">
                <a:latin typeface="Calibri" panose="020F0502020204030204" pitchFamily="34" charset="0"/>
                <a:cs typeface="Calibri" panose="020F0502020204030204" pitchFamily="34" charset="0"/>
              </a:rPr>
              <a:t>ția mobilă</a:t>
            </a:r>
            <a:endParaRPr lang="en-GB" sz="2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AFB5D0-E823-CCB8-A1BC-09B5C0382219}"/>
              </a:ext>
            </a:extLst>
          </p:cNvPr>
          <p:cNvSpPr txBox="1"/>
          <p:nvPr/>
        </p:nvSpPr>
        <p:spPr>
          <a:xfrm>
            <a:off x="541849" y="1386115"/>
            <a:ext cx="563725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500" b="1" dirty="0">
                <a:latin typeface="Calibri" panose="020F0502020204030204" pitchFamily="34" charset="0"/>
                <a:cs typeface="Calibri" panose="020F0502020204030204" pitchFamily="34" charset="0"/>
              </a:rPr>
              <a:t>Backend </a:t>
            </a:r>
            <a:r>
              <a:rPr lang="ro-RO" sz="2500" dirty="0">
                <a:latin typeface="Calibri" panose="020F0502020204030204" pitchFamily="34" charset="0"/>
                <a:cs typeface="Calibri" panose="020F0502020204030204" pitchFamily="34" charset="0"/>
              </a:rPr>
              <a:t>– patru containere</a:t>
            </a:r>
            <a:r>
              <a:rPr lang="ro-RO" sz="2500" i="1" dirty="0">
                <a:latin typeface="Calibri" panose="020F0502020204030204" pitchFamily="34" charset="0"/>
                <a:cs typeface="Calibri" panose="020F0502020204030204" pitchFamily="34" charset="0"/>
              </a:rPr>
              <a:t> Docker</a:t>
            </a:r>
            <a:r>
              <a:rPr lang="en-US" sz="2500" i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server</a:t>
            </a:r>
            <a:r>
              <a:rPr lang="en-US" sz="25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i="1" dirty="0" err="1">
                <a:latin typeface="Calibri" panose="020F0502020204030204" pitchFamily="34" charset="0"/>
                <a:cs typeface="Calibri" panose="020F0502020204030204" pitchFamily="34" charset="0"/>
              </a:rPr>
              <a:t>uvicorn</a:t>
            </a: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 cu </a:t>
            </a:r>
            <a:r>
              <a:rPr lang="en-US" sz="2500" i="1" dirty="0" err="1"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r>
              <a:rPr lang="en-US" sz="25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500" i="1" dirty="0">
                <a:latin typeface="Calibri" panose="020F0502020204030204" pitchFamily="34" charset="0"/>
                <a:cs typeface="Calibri" panose="020F0502020204030204" pitchFamily="34" charset="0"/>
              </a:rPr>
              <a:t>framework Python</a:t>
            </a: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); </a:t>
            </a:r>
            <a:r>
              <a:rPr lang="en-US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baz</a:t>
            </a:r>
            <a:r>
              <a:rPr lang="ro-RO" sz="2500" dirty="0">
                <a:latin typeface="Calibri" panose="020F0502020204030204" pitchFamily="34" charset="0"/>
                <a:cs typeface="Calibri" panose="020F0502020204030204" pitchFamily="34" charset="0"/>
              </a:rPr>
              <a:t>ă de date </a:t>
            </a:r>
            <a:r>
              <a:rPr lang="ro-RO" sz="2500" i="1" dirty="0">
                <a:latin typeface="Calibri" panose="020F0502020204030204" pitchFamily="34" charset="0"/>
                <a:cs typeface="Calibri" panose="020F0502020204030204" pitchFamily="34" charset="0"/>
              </a:rPr>
              <a:t>PostgreSQL</a:t>
            </a: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en-US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baz</a:t>
            </a:r>
            <a:r>
              <a:rPr lang="ro-RO" sz="2500" dirty="0">
                <a:latin typeface="Calibri" panose="020F0502020204030204" pitchFamily="34" charset="0"/>
                <a:cs typeface="Calibri" panose="020F0502020204030204" pitchFamily="34" charset="0"/>
              </a:rPr>
              <a:t>ă de</a:t>
            </a:r>
            <a:r>
              <a:rPr lang="ro-RO" sz="25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o-RO" sz="2500" dirty="0">
                <a:latin typeface="Calibri" panose="020F0502020204030204" pitchFamily="34" charset="0"/>
                <a:cs typeface="Calibri" panose="020F0502020204030204" pitchFamily="34" charset="0"/>
              </a:rPr>
              <a:t>date </a:t>
            </a:r>
            <a:r>
              <a:rPr lang="ro-RO" sz="2500" i="1" dirty="0">
                <a:latin typeface="Calibri" panose="020F0502020204030204" pitchFamily="34" charset="0"/>
                <a:cs typeface="Calibri" panose="020F0502020204030204" pitchFamily="34" charset="0"/>
              </a:rPr>
              <a:t>Redis</a:t>
            </a: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r>
              <a:rPr lang="en-US" sz="2500" i="1" dirty="0">
                <a:latin typeface="Calibri" panose="020F0502020204030204" pitchFamily="34" charset="0"/>
                <a:cs typeface="Calibri" panose="020F0502020204030204" pitchFamily="34" charset="0"/>
              </a:rPr>
              <a:t> reverse proxy NGINX.</a:t>
            </a:r>
            <a:endParaRPr lang="ro-RO" sz="2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76AF95-ADF6-EF54-BDBC-83DFDE002EFB}"/>
              </a:ext>
            </a:extLst>
          </p:cNvPr>
          <p:cNvSpPr txBox="1"/>
          <p:nvPr/>
        </p:nvSpPr>
        <p:spPr>
          <a:xfrm>
            <a:off x="541848" y="3017331"/>
            <a:ext cx="56372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 err="1">
                <a:latin typeface="Calibri" panose="020F0502020204030204" pitchFamily="34" charset="0"/>
                <a:cs typeface="Calibri" panose="020F0502020204030204" pitchFamily="34" charset="0"/>
              </a:rPr>
              <a:t>Interfa</a:t>
            </a:r>
            <a:r>
              <a:rPr lang="ro-RO" sz="2500" b="1" dirty="0">
                <a:latin typeface="Calibri" panose="020F0502020204030204" pitchFamily="34" charset="0"/>
                <a:cs typeface="Calibri" panose="020F0502020204030204" pitchFamily="34" charset="0"/>
              </a:rPr>
              <a:t>ță </a:t>
            </a:r>
            <a:r>
              <a:rPr lang="ro-RO" sz="2500" dirty="0">
                <a:latin typeface="Calibri" panose="020F0502020204030204" pitchFamily="34" charset="0"/>
                <a:cs typeface="Calibri" panose="020F0502020204030204" pitchFamily="34" charset="0"/>
              </a:rPr>
              <a:t>– aplicație Android scrisă în </a:t>
            </a:r>
            <a:r>
              <a:rPr lang="ro-RO" sz="2500" i="1" dirty="0">
                <a:latin typeface="Calibri" panose="020F0502020204030204" pitchFamily="34" charset="0"/>
                <a:cs typeface="Calibri" panose="020F0502020204030204" pitchFamily="34" charset="0"/>
              </a:rPr>
              <a:t>Kotlin</a:t>
            </a:r>
            <a:r>
              <a:rPr lang="ro-RO" sz="25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ro-RO" sz="2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66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28E7014A-71CA-4FF1-CB87-38905A45E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D9E525-A9C8-A08B-BC80-0613B1CAB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"/>
            <a:ext cx="6355714" cy="754742"/>
          </a:xfrm>
        </p:spPr>
        <p:txBody>
          <a:bodyPr/>
          <a:lstStyle/>
          <a:p>
            <a:r>
              <a:rPr lang="ro-RO" sz="3800" dirty="0">
                <a:latin typeface="Calibri" panose="020F0502020204030204" pitchFamily="34" charset="0"/>
                <a:cs typeface="Calibri" panose="020F0502020204030204" pitchFamily="34" charset="0"/>
              </a:rPr>
              <a:t>Concluzii</a:t>
            </a:r>
            <a:endParaRPr lang="en-GB" sz="2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5A6931-0D68-3D8D-4611-9FE228195F1D}"/>
              </a:ext>
            </a:extLst>
          </p:cNvPr>
          <p:cNvSpPr txBox="1"/>
          <p:nvPr/>
        </p:nvSpPr>
        <p:spPr>
          <a:xfrm>
            <a:off x="603122" y="1109811"/>
            <a:ext cx="563725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300" dirty="0">
                <a:latin typeface="Calibri" panose="020F0502020204030204" pitchFamily="34" charset="0"/>
                <a:cs typeface="Calibri" panose="020F0502020204030204" pitchFamily="34" charset="0"/>
              </a:rPr>
              <a:t>Acuratețea setului de antrenare sugerează posibilitatea îmbunătățirilor.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300" dirty="0">
                <a:latin typeface="Calibri" panose="020F0502020204030204" pitchFamily="34" charset="0"/>
                <a:cs typeface="Calibri" panose="020F0502020204030204" pitchFamily="34" charset="0"/>
              </a:rPr>
              <a:t>Regularizare excesivă.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300" dirty="0">
                <a:latin typeface="Calibri" panose="020F0502020204030204" pitchFamily="34" charset="0"/>
                <a:cs typeface="Calibri" panose="020F0502020204030204" pitchFamily="34" charset="0"/>
              </a:rPr>
              <a:t>Imaginile filtrare manual – eroare umană.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300" dirty="0">
                <a:latin typeface="Calibri" panose="020F0502020204030204" pitchFamily="34" charset="0"/>
                <a:cs typeface="Calibri" panose="020F0502020204030204" pitchFamily="34" charset="0"/>
              </a:rPr>
              <a:t>Utilizarea ponderilor pentru clasele subreprezentate.</a:t>
            </a:r>
            <a:endParaRPr lang="en-US" sz="23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300" dirty="0">
                <a:latin typeface="Calibri" panose="020F0502020204030204" pitchFamily="34" charset="0"/>
                <a:cs typeface="Calibri" panose="020F0502020204030204" pitchFamily="34" charset="0"/>
              </a:rPr>
              <a:t>Dezvoltarea aplicației mobile</a:t>
            </a:r>
            <a:r>
              <a:rPr lang="en-US" sz="2300" dirty="0">
                <a:latin typeface="Calibri" panose="020F0502020204030204" pitchFamily="34" charset="0"/>
                <a:cs typeface="Calibri" panose="020F0502020204030204" pitchFamily="34" charset="0"/>
              </a:rPr>
              <a:t>; num</a:t>
            </a:r>
            <a:r>
              <a:rPr lang="ro-RO" sz="2300" dirty="0">
                <a:latin typeface="Calibri" panose="020F0502020204030204" pitchFamily="34" charset="0"/>
                <a:cs typeface="Calibri" panose="020F0502020204030204" pitchFamily="34" charset="0"/>
              </a:rPr>
              <a:t>ăr limitat de opțiuni în învățare.</a:t>
            </a:r>
          </a:p>
        </p:txBody>
      </p:sp>
    </p:spTree>
    <p:extLst>
      <p:ext uri="{BB962C8B-B14F-4D97-AF65-F5344CB8AC3E}">
        <p14:creationId xmlns:p14="http://schemas.microsoft.com/office/powerpoint/2010/main" val="384857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8400B058-898E-F9CA-3A13-CC9DB5F88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BF08C2-F4FC-7CB4-89B9-5FDF86888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"/>
            <a:ext cx="6355714" cy="754742"/>
          </a:xfrm>
        </p:spPr>
        <p:txBody>
          <a:bodyPr/>
          <a:lstStyle/>
          <a:p>
            <a:r>
              <a:rPr lang="en-US" sz="3800" dirty="0" err="1">
                <a:latin typeface="Calibri" panose="020F0502020204030204" pitchFamily="34" charset="0"/>
                <a:cs typeface="Calibri" panose="020F0502020204030204" pitchFamily="34" charset="0"/>
              </a:rPr>
              <a:t>Aplica</a:t>
            </a:r>
            <a:r>
              <a:rPr lang="ro-RO" sz="3800" dirty="0">
                <a:latin typeface="Calibri" panose="020F0502020204030204" pitchFamily="34" charset="0"/>
                <a:cs typeface="Calibri" panose="020F0502020204030204" pitchFamily="34" charset="0"/>
              </a:rPr>
              <a:t>ția mobilă - DEMO</a:t>
            </a:r>
            <a:endParaRPr lang="en-GB" sz="2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demo prezentare2">
            <a:hlinkClick r:id="" action="ppaction://media"/>
            <a:extLst>
              <a:ext uri="{FF2B5EF4-FFF2-40B4-BE49-F238E27FC236}">
                <a16:creationId xmlns:a16="http://schemas.microsoft.com/office/drawing/2014/main" id="{A1737ABE-B863-DA6A-A785-FC44CE6FB6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6187" y="559122"/>
            <a:ext cx="2071626" cy="426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93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4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401E37AC-8AB1-D37C-D667-F8B06FEF6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411682-1A47-69A1-8888-F78E77679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143" y="2194379"/>
            <a:ext cx="6355714" cy="754742"/>
          </a:xfrm>
        </p:spPr>
        <p:txBody>
          <a:bodyPr/>
          <a:lstStyle/>
          <a:p>
            <a:pPr algn="ctr"/>
            <a:r>
              <a:rPr lang="ro-RO" sz="3800" dirty="0">
                <a:latin typeface="Calibri" panose="020F0502020204030204" pitchFamily="34" charset="0"/>
                <a:cs typeface="Calibri" panose="020F0502020204030204" pitchFamily="34" charset="0"/>
              </a:rPr>
              <a:t>VĂ </a:t>
            </a:r>
            <a:r>
              <a:rPr lang="en-US" sz="3800" dirty="0">
                <a:latin typeface="Calibri" panose="020F0502020204030204" pitchFamily="34" charset="0"/>
                <a:cs typeface="Calibri" panose="020F0502020204030204" pitchFamily="34" charset="0"/>
              </a:rPr>
              <a:t>MUL</a:t>
            </a:r>
            <a:r>
              <a:rPr lang="ro-RO" sz="3800" dirty="0">
                <a:latin typeface="Calibri" panose="020F0502020204030204" pitchFamily="34" charset="0"/>
                <a:cs typeface="Calibri" panose="020F0502020204030204" pitchFamily="34" charset="0"/>
              </a:rPr>
              <a:t>ȚUMESC!</a:t>
            </a:r>
            <a:endParaRPr lang="en-GB" sz="2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5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8AD77B89-0769-FF2E-D791-454DD8A90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E716CC-37C6-EBCD-77AB-477CD1F7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0"/>
            <a:ext cx="7704000" cy="861261"/>
          </a:xfrm>
        </p:spPr>
        <p:txBody>
          <a:bodyPr/>
          <a:lstStyle/>
          <a:p>
            <a:r>
              <a:rPr lang="en-US" sz="3800" dirty="0" err="1">
                <a:latin typeface="Calibri" panose="020F0502020204030204" pitchFamily="34" charset="0"/>
                <a:cs typeface="Calibri" panose="020F0502020204030204" pitchFamily="34" charset="0"/>
              </a:rPr>
              <a:t>Introducere</a:t>
            </a:r>
            <a:endParaRPr lang="en-GB" sz="3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7DF42F-4CCF-AB64-3886-346887FAD9B6}"/>
              </a:ext>
            </a:extLst>
          </p:cNvPr>
          <p:cNvSpPr txBox="1"/>
          <p:nvPr/>
        </p:nvSpPr>
        <p:spPr>
          <a:xfrm>
            <a:off x="720000" y="1108767"/>
            <a:ext cx="47228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ASL?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o-RO" sz="2400" b="1" dirty="0">
                <a:latin typeface="Calibri" panose="020F0502020204030204" pitchFamily="34" charset="0"/>
                <a:cs typeface="Calibri" panose="020F0502020204030204" pitchFamily="34" charset="0"/>
              </a:rPr>
              <a:t>Scop</a:t>
            </a:r>
            <a:r>
              <a:rPr lang="ro-RO" sz="2400" dirty="0">
                <a:latin typeface="Calibri" panose="020F0502020204030204" pitchFamily="34" charset="0"/>
                <a:cs typeface="Calibri" panose="020F0502020204030204" pitchFamily="34" charset="0"/>
              </a:rPr>
              <a:t> – apropierea de persoanele cu deficiențe de auz și/sau vorbire.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o-RO" sz="2400" b="1" dirty="0">
                <a:latin typeface="Calibri" panose="020F0502020204030204" pitchFamily="34" charset="0"/>
                <a:cs typeface="Calibri" panose="020F0502020204030204" pitchFamily="34" charset="0"/>
              </a:rPr>
              <a:t>Abordare</a:t>
            </a:r>
            <a:r>
              <a:rPr lang="ro-RO" sz="2400" dirty="0">
                <a:latin typeface="Calibri" panose="020F0502020204030204" pitchFamily="34" charset="0"/>
                <a:cs typeface="Calibri" panose="020F0502020204030204" pitchFamily="34" charset="0"/>
              </a:rPr>
              <a:t> – aplicație mobilă pentru Android, care utilizează o rețea neuronală convoluțională.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9CA411-F53E-C222-5DB7-56AAFE9E1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027" y="500733"/>
            <a:ext cx="3200662" cy="414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70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632DBBB6-8389-3728-2844-E7A7510CE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2B9EA2-1B12-9AF0-0A6C-515FC6F0E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"/>
            <a:ext cx="6355714" cy="1211384"/>
          </a:xfrm>
        </p:spPr>
        <p:txBody>
          <a:bodyPr/>
          <a:lstStyle/>
          <a:p>
            <a:r>
              <a:rPr lang="ro-RO" sz="3800" dirty="0">
                <a:latin typeface="Calibri" panose="020F0502020204030204" pitchFamily="34" charset="0"/>
                <a:cs typeface="Calibri" panose="020F0502020204030204" pitchFamily="34" charset="0"/>
              </a:rPr>
              <a:t>Recunoașterea alfabetului ASL</a:t>
            </a:r>
            <a:br>
              <a:rPr lang="ro-RO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o-RO" sz="2500" dirty="0">
                <a:latin typeface="Calibri" panose="020F0502020204030204" pitchFamily="34" charset="0"/>
                <a:cs typeface="Calibri" panose="020F0502020204030204" pitchFamily="34" charset="0"/>
              </a:rPr>
              <a:t>Crearea setului de date</a:t>
            </a:r>
            <a:endParaRPr lang="en-GB" sz="2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AA46E9-035D-988C-C809-94E5F1FE50FC}"/>
              </a:ext>
            </a:extLst>
          </p:cNvPr>
          <p:cNvSpPr txBox="1"/>
          <p:nvPr/>
        </p:nvSpPr>
        <p:spPr>
          <a:xfrm>
            <a:off x="719996" y="1183057"/>
            <a:ext cx="5637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dirty="0">
                <a:latin typeface="Calibri" panose="020F0502020204030204" pitchFamily="34" charset="0"/>
                <a:cs typeface="Calibri" panose="020F0502020204030204" pitchFamily="34" charset="0"/>
              </a:rPr>
              <a:t>14 surse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literele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o-RO" sz="2000" dirty="0">
                <a:latin typeface="Calibri" panose="020F0502020204030204" pitchFamily="34" charset="0"/>
                <a:cs typeface="Calibri" panose="020F0502020204030204" pitchFamily="34" charset="0"/>
              </a:rPr>
              <a:t>J și Z eliminate.</a:t>
            </a:r>
            <a:endParaRPr lang="ro-RO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o-RO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469289-5515-1A00-2289-D6DB0A5F9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714" y="141936"/>
            <a:ext cx="1698147" cy="470153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1CBE0F6-7259-3EDC-0502-7D2CE61FFF92}"/>
              </a:ext>
            </a:extLst>
          </p:cNvPr>
          <p:cNvSpPr txBox="1"/>
          <p:nvPr/>
        </p:nvSpPr>
        <p:spPr>
          <a:xfrm>
            <a:off x="720000" y="3294083"/>
            <a:ext cx="63557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dirty="0">
                <a:latin typeface="Calibri" panose="020F0502020204030204" pitchFamily="34" charset="0"/>
                <a:cs typeface="Calibri" panose="020F0502020204030204" pitchFamily="34" charset="0"/>
              </a:rPr>
              <a:t>36.871 de imagini (82% antrenare, 9% validare, 9% testare).</a:t>
            </a:r>
            <a:endParaRPr lang="en-GB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o-RO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7E4E9CC-2083-5F59-0BAD-9046B71E6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0257" y="1941857"/>
            <a:ext cx="1210291" cy="12102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E9D2864-3FE2-369F-F4A4-2F59D4A267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2067" y="1938692"/>
            <a:ext cx="1136726" cy="1200329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8C6E6A33-311E-C8FE-FCB0-DA78594D2055}"/>
              </a:ext>
            </a:extLst>
          </p:cNvPr>
          <p:cNvSpPr/>
          <p:nvPr/>
        </p:nvSpPr>
        <p:spPr>
          <a:xfrm>
            <a:off x="3160397" y="2135892"/>
            <a:ext cx="1362507" cy="74546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MediaPipe Hands</a:t>
            </a: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159CDC-0398-5AAD-766F-5CB1051931BD}"/>
              </a:ext>
            </a:extLst>
          </p:cNvPr>
          <p:cNvSpPr txBox="1"/>
          <p:nvPr/>
        </p:nvSpPr>
        <p:spPr>
          <a:xfrm>
            <a:off x="719996" y="1538582"/>
            <a:ext cx="563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dirty="0">
                <a:latin typeface="Calibri" panose="020F0502020204030204" pitchFamily="34" charset="0"/>
                <a:cs typeface="Calibri" panose="020F0502020204030204" pitchFamily="34" charset="0"/>
              </a:rPr>
              <a:t>Palma extrasă cu MediaPipe Hands de la Google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ro-RO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69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4" grpId="0"/>
      <p:bldP spid="29" grpId="0" animBg="1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235F814B-6065-422D-F67E-8D57623B8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3CF9873-8F1D-15CF-3643-AB490363E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0"/>
            <a:ext cx="8162743" cy="1117600"/>
          </a:xfrm>
        </p:spPr>
        <p:txBody>
          <a:bodyPr/>
          <a:lstStyle/>
          <a:p>
            <a:r>
              <a:rPr lang="ro-RO" sz="3800" dirty="0">
                <a:latin typeface="Calibri" panose="020F0502020204030204" pitchFamily="34" charset="0"/>
                <a:cs typeface="Calibri" panose="020F0502020204030204" pitchFamily="34" charset="0"/>
              </a:rPr>
              <a:t>Recunoașterea alfabetului ASL</a:t>
            </a:r>
            <a:br>
              <a:rPr lang="ro-RO" sz="3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500" b="1" dirty="0" err="1">
                <a:latin typeface="Calibri" panose="020F0502020204030204" pitchFamily="34" charset="0"/>
                <a:cs typeface="Calibri" panose="020F0502020204030204" pitchFamily="34" charset="0"/>
              </a:rPr>
              <a:t>Distribu</a:t>
            </a:r>
            <a:r>
              <a:rPr lang="ro-RO" sz="2500" b="1" dirty="0">
                <a:latin typeface="Calibri" panose="020F0502020204030204" pitchFamily="34" charset="0"/>
                <a:cs typeface="Calibri" panose="020F0502020204030204" pitchFamily="34" charset="0"/>
              </a:rPr>
              <a:t>ția claselor</a:t>
            </a:r>
            <a:br>
              <a:rPr lang="en-GB" sz="40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sz="3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17BA3B-03D0-E1C1-30FE-146D1E1BB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63" y="1322926"/>
            <a:ext cx="4076337" cy="31837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311E32-B642-272D-0CF0-888C35824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03552"/>
            <a:ext cx="3882571" cy="318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27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125D8968-BFDF-B695-30CE-6FE26BA9F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8FF768-576E-DE94-7EA3-0D47C895F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"/>
            <a:ext cx="6355714" cy="1211384"/>
          </a:xfrm>
        </p:spPr>
        <p:txBody>
          <a:bodyPr/>
          <a:lstStyle/>
          <a:p>
            <a:r>
              <a:rPr lang="ro-RO" sz="3800" dirty="0">
                <a:latin typeface="Calibri" panose="020F0502020204030204" pitchFamily="34" charset="0"/>
                <a:cs typeface="Calibri" panose="020F0502020204030204" pitchFamily="34" charset="0"/>
              </a:rPr>
              <a:t>Recunoașterea alfabetului ASL</a:t>
            </a:r>
            <a:br>
              <a:rPr lang="ro-RO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o-RO" sz="2500" dirty="0">
                <a:latin typeface="Calibri" panose="020F0502020204030204" pitchFamily="34" charset="0"/>
                <a:cs typeface="Calibri" panose="020F0502020204030204" pitchFamily="34" charset="0"/>
              </a:rPr>
              <a:t>Preprocesarea imaginilor</a:t>
            </a:r>
            <a:endParaRPr lang="en-GB" sz="2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43C1F6-8981-03FA-E5DD-7BE6D6B700EF}"/>
              </a:ext>
            </a:extLst>
          </p:cNvPr>
          <p:cNvSpPr txBox="1"/>
          <p:nvPr/>
        </p:nvSpPr>
        <p:spPr>
          <a:xfrm>
            <a:off x="719995" y="961650"/>
            <a:ext cx="563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dirty="0">
                <a:latin typeface="Calibri" panose="020F0502020204030204" pitchFamily="34" charset="0"/>
                <a:cs typeface="Calibri" panose="020F0502020204030204" pitchFamily="34" charset="0"/>
              </a:rPr>
              <a:t>Efecte intra-imagine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ro-RO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1F1465-D3DB-F491-DE83-9414423AF9E2}"/>
              </a:ext>
            </a:extLst>
          </p:cNvPr>
          <p:cNvSpPr txBox="1"/>
          <p:nvPr/>
        </p:nvSpPr>
        <p:spPr>
          <a:xfrm>
            <a:off x="719996" y="2844083"/>
            <a:ext cx="563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dirty="0">
                <a:latin typeface="Calibri" panose="020F0502020204030204" pitchFamily="34" charset="0"/>
                <a:cs typeface="Calibri" panose="020F0502020204030204" pitchFamily="34" charset="0"/>
              </a:rPr>
              <a:t>Efecte inter-imagine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ro-RO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D4DDD74-EACF-5866-6D4A-50A8B7331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021" y="3174604"/>
            <a:ext cx="1793160" cy="16410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414F025-0801-E2DE-9257-15276E658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7181" y="3174604"/>
            <a:ext cx="1769146" cy="164106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27D33C0-C11C-EF68-781D-6D03ABBA5B6D}"/>
              </a:ext>
            </a:extLst>
          </p:cNvPr>
          <p:cNvGrpSpPr/>
          <p:nvPr/>
        </p:nvGrpSpPr>
        <p:grpSpPr>
          <a:xfrm>
            <a:off x="719996" y="1341739"/>
            <a:ext cx="1393291" cy="1601705"/>
            <a:chOff x="719996" y="1341739"/>
            <a:chExt cx="1393291" cy="160170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6869E41-D9C7-8042-D90A-99A5B3B08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9996" y="1341739"/>
              <a:ext cx="1393291" cy="139329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7705155-E816-FC40-296F-028148DC33E3}"/>
                </a:ext>
              </a:extLst>
            </p:cNvPr>
            <p:cNvSpPr txBox="1"/>
            <p:nvPr/>
          </p:nvSpPr>
          <p:spPr>
            <a:xfrm>
              <a:off x="935176" y="2635667"/>
              <a:ext cx="9701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a) original</a:t>
              </a:r>
              <a:endParaRPr lang="en-GB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6DA4189-5F41-1DDD-5F5A-CA350856A409}"/>
              </a:ext>
            </a:extLst>
          </p:cNvPr>
          <p:cNvGrpSpPr/>
          <p:nvPr/>
        </p:nvGrpSpPr>
        <p:grpSpPr>
          <a:xfrm>
            <a:off x="2206658" y="1341737"/>
            <a:ext cx="1393291" cy="1589090"/>
            <a:chOff x="2206658" y="1341737"/>
            <a:chExt cx="1393291" cy="158909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2CE1F8B-E3C8-6296-9214-EF61892BB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06658" y="1341737"/>
              <a:ext cx="1393291" cy="139329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AB2745-2161-FD74-CA64-547B586C9C3C}"/>
                </a:ext>
              </a:extLst>
            </p:cNvPr>
            <p:cNvSpPr txBox="1"/>
            <p:nvPr/>
          </p:nvSpPr>
          <p:spPr>
            <a:xfrm>
              <a:off x="2284383" y="2623050"/>
              <a:ext cx="12378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b) </a:t>
              </a:r>
              <a:r>
                <a:rPr lang="en-US" dirty="0" err="1"/>
                <a:t>estompare</a:t>
              </a:r>
              <a:endParaRPr lang="en-GB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43C52D-8F8C-E5B7-4FE8-1DEFAF04E077}"/>
              </a:ext>
            </a:extLst>
          </p:cNvPr>
          <p:cNvGrpSpPr/>
          <p:nvPr/>
        </p:nvGrpSpPr>
        <p:grpSpPr>
          <a:xfrm>
            <a:off x="3693320" y="1341737"/>
            <a:ext cx="1393291" cy="1587908"/>
            <a:chOff x="3693320" y="1341737"/>
            <a:chExt cx="1393291" cy="158790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4E871D-24B8-D1CE-4D0E-857058BA4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93320" y="1341737"/>
              <a:ext cx="1393291" cy="139329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985B79-DD85-F118-688B-754885D528D7}"/>
                </a:ext>
              </a:extLst>
            </p:cNvPr>
            <p:cNvSpPr txBox="1"/>
            <p:nvPr/>
          </p:nvSpPr>
          <p:spPr>
            <a:xfrm>
              <a:off x="3994664" y="2621868"/>
              <a:ext cx="790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c) </a:t>
              </a:r>
              <a:r>
                <a:rPr lang="en-US" dirty="0" err="1"/>
                <a:t>rotire</a:t>
              </a:r>
              <a:endParaRPr lang="en-GB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E4CEF85-90C7-E4D9-7BBE-7942B139CB19}"/>
              </a:ext>
            </a:extLst>
          </p:cNvPr>
          <p:cNvGrpSpPr/>
          <p:nvPr/>
        </p:nvGrpSpPr>
        <p:grpSpPr>
          <a:xfrm>
            <a:off x="5179982" y="1341737"/>
            <a:ext cx="1393292" cy="1601706"/>
            <a:chOff x="5179982" y="1341737"/>
            <a:chExt cx="1393292" cy="160170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6D6A70D-C1CD-8AE2-545E-9F8E9CDD1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79982" y="1341737"/>
              <a:ext cx="1393292" cy="139329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E57557-B8E7-DDE9-85CB-E26F927118A1}"/>
                </a:ext>
              </a:extLst>
            </p:cNvPr>
            <p:cNvSpPr txBox="1"/>
            <p:nvPr/>
          </p:nvSpPr>
          <p:spPr>
            <a:xfrm>
              <a:off x="5385754" y="2635666"/>
              <a:ext cx="979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d) </a:t>
              </a:r>
              <a:r>
                <a:rPr lang="en-US" dirty="0" err="1"/>
                <a:t>zgomot</a:t>
              </a:r>
              <a:endParaRPr lang="en-GB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E8FC294-1F64-782F-2E6A-F6B1426954EF}"/>
              </a:ext>
            </a:extLst>
          </p:cNvPr>
          <p:cNvGrpSpPr/>
          <p:nvPr/>
        </p:nvGrpSpPr>
        <p:grpSpPr>
          <a:xfrm>
            <a:off x="6666644" y="1341735"/>
            <a:ext cx="1393293" cy="1601708"/>
            <a:chOff x="6666644" y="1341735"/>
            <a:chExt cx="1393293" cy="160170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D86E150-CCC2-1041-016B-A652DAC07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66644" y="1341735"/>
              <a:ext cx="1393293" cy="139329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110994F-A8A5-69A8-AD91-862A5CAB9928}"/>
                </a:ext>
              </a:extLst>
            </p:cNvPr>
            <p:cNvSpPr txBox="1"/>
            <p:nvPr/>
          </p:nvSpPr>
          <p:spPr>
            <a:xfrm>
              <a:off x="6779046" y="2635666"/>
              <a:ext cx="11689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e) color jitter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20899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FAC007DB-C809-5B79-D1D4-50393C2F6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0DE8CC-DBBE-A55A-C353-87A54789E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0"/>
            <a:ext cx="8162743" cy="1117600"/>
          </a:xfrm>
        </p:spPr>
        <p:txBody>
          <a:bodyPr/>
          <a:lstStyle/>
          <a:p>
            <a:r>
              <a:rPr lang="ro-RO" sz="3800" dirty="0">
                <a:latin typeface="Calibri" panose="020F0502020204030204" pitchFamily="34" charset="0"/>
                <a:cs typeface="Calibri" panose="020F0502020204030204" pitchFamily="34" charset="0"/>
              </a:rPr>
              <a:t>Recunoașterea alfabetului ASL</a:t>
            </a:r>
            <a:br>
              <a:rPr lang="ro-RO" sz="3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o-RO" sz="2500" b="1" dirty="0">
                <a:latin typeface="Calibri" panose="020F0502020204030204" pitchFamily="34" charset="0"/>
                <a:cs typeface="Calibri" panose="020F0502020204030204" pitchFamily="34" charset="0"/>
              </a:rPr>
              <a:t>Arhitectura rețelei</a:t>
            </a:r>
            <a:br>
              <a:rPr lang="en-GB" sz="40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sz="3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AFEF24-8FFB-443C-6A62-C58B29181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117600"/>
            <a:ext cx="8017600" cy="364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495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413A8ED2-4C0B-068F-9BA4-18A34A37E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67EBE6-95DF-48EB-9EB0-A68287E7F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"/>
            <a:ext cx="6355714" cy="1211384"/>
          </a:xfrm>
        </p:spPr>
        <p:txBody>
          <a:bodyPr/>
          <a:lstStyle/>
          <a:p>
            <a:r>
              <a:rPr lang="ro-RO" sz="3800" dirty="0">
                <a:latin typeface="Calibri" panose="020F0502020204030204" pitchFamily="34" charset="0"/>
                <a:cs typeface="Calibri" panose="020F0502020204030204" pitchFamily="34" charset="0"/>
              </a:rPr>
              <a:t>Recunoașterea alfabetului ASL</a:t>
            </a:r>
            <a:br>
              <a:rPr lang="ro-RO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o-RO" sz="2500" dirty="0">
                <a:latin typeface="Calibri" panose="020F0502020204030204" pitchFamily="34" charset="0"/>
                <a:cs typeface="Calibri" panose="020F0502020204030204" pitchFamily="34" charset="0"/>
              </a:rPr>
              <a:t>Antrenarea modelului</a:t>
            </a:r>
            <a:endParaRPr lang="en-GB" sz="2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33944C-0E8B-01F7-E4D6-5EF8D81D6688}"/>
              </a:ext>
            </a:extLst>
          </p:cNvPr>
          <p:cNvSpPr txBox="1"/>
          <p:nvPr/>
        </p:nvSpPr>
        <p:spPr>
          <a:xfrm>
            <a:off x="661939" y="1211385"/>
            <a:ext cx="5637257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500" b="1" dirty="0">
                <a:latin typeface="Calibri" panose="020F0502020204030204" pitchFamily="34" charset="0"/>
                <a:cs typeface="Calibri" panose="020F0502020204030204" pitchFamily="34" charset="0"/>
              </a:rPr>
              <a:t>Funcția de pierdere </a:t>
            </a:r>
            <a:r>
              <a:rPr lang="ro-RO" sz="2500" dirty="0">
                <a:latin typeface="Calibri" panose="020F0502020204030204" pitchFamily="34" charset="0"/>
                <a:cs typeface="Calibri" panose="020F0502020204030204" pitchFamily="34" charset="0"/>
              </a:rPr>
              <a:t>– </a:t>
            </a:r>
            <a:r>
              <a:rPr lang="ro-RO" sz="2500" i="1" dirty="0">
                <a:latin typeface="Calibri" panose="020F0502020204030204" pitchFamily="34" charset="0"/>
                <a:cs typeface="Calibri" panose="020F0502020204030204" pitchFamily="34" charset="0"/>
              </a:rPr>
              <a:t>Cross Entropy </a:t>
            </a:r>
            <a:r>
              <a:rPr lang="ro-RO" sz="2500" dirty="0">
                <a:latin typeface="Calibri" panose="020F0502020204030204" pitchFamily="34" charset="0"/>
                <a:cs typeface="Calibri" panose="020F0502020204030204" pitchFamily="34" charset="0"/>
              </a:rPr>
              <a:t>cu </a:t>
            </a:r>
            <a:r>
              <a:rPr lang="ro-RO" sz="2500" i="1" dirty="0">
                <a:latin typeface="Calibri" panose="020F0502020204030204" pitchFamily="34" charset="0"/>
                <a:cs typeface="Calibri" panose="020F0502020204030204" pitchFamily="34" charset="0"/>
              </a:rPr>
              <a:t>label smoothing</a:t>
            </a: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 cu factor de 0.15.</a:t>
            </a:r>
            <a:endParaRPr lang="ro-RO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500" b="1" dirty="0">
                <a:latin typeface="Calibri" panose="020F0502020204030204" pitchFamily="34" charset="0"/>
                <a:cs typeface="Calibri" panose="020F0502020204030204" pitchFamily="34" charset="0"/>
              </a:rPr>
              <a:t>Algoritm de optimizare - </a:t>
            </a:r>
            <a:r>
              <a:rPr lang="ro-RO" sz="2500" dirty="0">
                <a:latin typeface="Calibri" panose="020F0502020204030204" pitchFamily="34" charset="0"/>
                <a:cs typeface="Calibri" panose="020F0502020204030204" pitchFamily="34" charset="0"/>
              </a:rPr>
              <a:t> AdamW</a:t>
            </a: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 err="1">
                <a:latin typeface="Calibri" panose="020F0502020204030204" pitchFamily="34" charset="0"/>
                <a:cs typeface="Calibri" panose="020F0502020204030204" pitchFamily="34" charset="0"/>
              </a:rPr>
              <a:t>Hiperparametri</a:t>
            </a:r>
            <a:r>
              <a:rPr lang="en-US" sz="2500" b="1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rata de </a:t>
            </a:r>
            <a:r>
              <a:rPr lang="ro-RO" sz="2500" dirty="0">
                <a:latin typeface="Calibri" panose="020F0502020204030204" pitchFamily="34" charset="0"/>
                <a:cs typeface="Calibri" panose="020F0502020204030204" pitchFamily="34" charset="0"/>
              </a:rPr>
              <a:t>învățare 1e-3</a:t>
            </a: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ajustat</a:t>
            </a:r>
            <a:r>
              <a:rPr lang="ro-RO" sz="2500" dirty="0">
                <a:latin typeface="Calibri" panose="020F0502020204030204" pitchFamily="34" charset="0"/>
                <a:cs typeface="Calibri" panose="020F0502020204030204" pitchFamily="34" charset="0"/>
              </a:rPr>
              <a:t>ă cu </a:t>
            </a:r>
            <a:r>
              <a:rPr lang="ro-RO" sz="2500" i="1" dirty="0">
                <a:latin typeface="Calibri" panose="020F0502020204030204" pitchFamily="34" charset="0"/>
                <a:cs typeface="Calibri" panose="020F0502020204030204" pitchFamily="34" charset="0"/>
              </a:rPr>
              <a:t>Cosine Annealing </a:t>
            </a:r>
            <a:r>
              <a:rPr lang="ro-RO" sz="2500" dirty="0">
                <a:latin typeface="Calibri" panose="020F0502020204030204" pitchFamily="34" charset="0"/>
                <a:cs typeface="Calibri" panose="020F0502020204030204" pitchFamily="34" charset="0"/>
              </a:rPr>
              <a:t>până la 1e-5</a:t>
            </a: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r>
              <a:rPr lang="en-US" sz="2500" i="1" dirty="0">
                <a:latin typeface="Calibri" panose="020F0502020204030204" pitchFamily="34" charset="0"/>
                <a:cs typeface="Calibri" panose="020F0502020204030204" pitchFamily="34" charset="0"/>
              </a:rPr>
              <a:t> weight decay</a:t>
            </a: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 1e-6; batch de 64 de </a:t>
            </a:r>
            <a:r>
              <a:rPr lang="en-US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exemple</a:t>
            </a: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; 60 </a:t>
            </a:r>
            <a:r>
              <a:rPr lang="en-US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epoci</a:t>
            </a: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ro-RO" sz="25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74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A90E9A27-8773-2B27-9661-3358587DE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27DF70-B153-21F1-E6E0-284AC4729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"/>
            <a:ext cx="6355714" cy="1211384"/>
          </a:xfrm>
        </p:spPr>
        <p:txBody>
          <a:bodyPr/>
          <a:lstStyle/>
          <a:p>
            <a:r>
              <a:rPr lang="ro-RO" sz="3800" dirty="0">
                <a:latin typeface="Calibri" panose="020F0502020204030204" pitchFamily="34" charset="0"/>
                <a:cs typeface="Calibri" panose="020F0502020204030204" pitchFamily="34" charset="0"/>
              </a:rPr>
              <a:t>Recunoașterea alfabetului ASL</a:t>
            </a:r>
            <a:br>
              <a:rPr lang="ro-RO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Evaluarea</a:t>
            </a:r>
            <a:r>
              <a:rPr lang="ro-RO" sz="2500" dirty="0">
                <a:latin typeface="Calibri" panose="020F0502020204030204" pitchFamily="34" charset="0"/>
                <a:cs typeface="Calibri" panose="020F0502020204030204" pitchFamily="34" charset="0"/>
              </a:rPr>
              <a:t> modelului</a:t>
            </a:r>
            <a:endParaRPr lang="en-GB" sz="2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880FA3-E834-2881-07D2-DE014A4CAFA0}"/>
              </a:ext>
            </a:extLst>
          </p:cNvPr>
          <p:cNvSpPr txBox="1"/>
          <p:nvPr/>
        </p:nvSpPr>
        <p:spPr>
          <a:xfrm>
            <a:off x="599907" y="1080757"/>
            <a:ext cx="80987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b="1" dirty="0">
                <a:latin typeface="Calibri" panose="020F0502020204030204" pitchFamily="34" charset="0"/>
                <a:cs typeface="Calibri" panose="020F0502020204030204" pitchFamily="34" charset="0"/>
              </a:rPr>
              <a:t>Acuratețea și rezultatele funcției de pierdere </a:t>
            </a:r>
            <a:r>
              <a:rPr lang="ro-RO" sz="2000" dirty="0">
                <a:latin typeface="Calibri" panose="020F0502020204030204" pitchFamily="34" charset="0"/>
                <a:cs typeface="Calibri" panose="020F0502020204030204" pitchFamily="34" charset="0"/>
              </a:rPr>
              <a:t>(antrenare – 92,45%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validare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– 92,27%;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testare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– 91,06%).</a:t>
            </a:r>
            <a:endParaRPr lang="ro-RO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9E2712-E4B3-EA65-9502-93AAF2460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836467"/>
            <a:ext cx="3836784" cy="29440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86BF20-0EB9-810F-E01B-1C486F62A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4654" y="1836467"/>
            <a:ext cx="3864043" cy="294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525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AD0B221C-4F9B-DB94-A9D5-CE9198572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B99C5E-4AD2-2CFC-84B8-9DBDC9DE7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"/>
            <a:ext cx="6355714" cy="1211384"/>
          </a:xfrm>
        </p:spPr>
        <p:txBody>
          <a:bodyPr/>
          <a:lstStyle/>
          <a:p>
            <a:r>
              <a:rPr lang="ro-RO" sz="3800" dirty="0">
                <a:latin typeface="Calibri" panose="020F0502020204030204" pitchFamily="34" charset="0"/>
                <a:cs typeface="Calibri" panose="020F0502020204030204" pitchFamily="34" charset="0"/>
              </a:rPr>
              <a:t>Recunoașterea alfabetului ASL</a:t>
            </a:r>
            <a:br>
              <a:rPr lang="ro-RO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Evaluarea</a:t>
            </a:r>
            <a:r>
              <a:rPr lang="ro-RO" sz="2500" dirty="0">
                <a:latin typeface="Calibri" panose="020F0502020204030204" pitchFamily="34" charset="0"/>
                <a:cs typeface="Calibri" panose="020F0502020204030204" pitchFamily="34" charset="0"/>
              </a:rPr>
              <a:t> modelului</a:t>
            </a:r>
            <a:endParaRPr lang="en-GB" sz="2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DB975-F3C9-62AE-473D-3CC5A37A9C0D}"/>
              </a:ext>
            </a:extLst>
          </p:cNvPr>
          <p:cNvSpPr txBox="1"/>
          <p:nvPr/>
        </p:nvSpPr>
        <p:spPr>
          <a:xfrm>
            <a:off x="599907" y="1080757"/>
            <a:ext cx="563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Matricea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confuzie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ro-RO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0BA7CC-5AFF-5F8D-A8DB-3C5BD2014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569" y="1408295"/>
            <a:ext cx="4062861" cy="337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623190"/>
      </p:ext>
    </p:extLst>
  </p:cSld>
  <p:clrMapOvr>
    <a:masterClrMapping/>
  </p:clrMapOvr>
</p:sld>
</file>

<file path=ppt/theme/theme1.xml><?xml version="1.0" encoding="utf-8"?>
<a:theme xmlns:a="http://schemas.openxmlformats.org/drawingml/2006/main" name="Clean and Neat Style Portfolio by Slidesgo">
  <a:themeElements>
    <a:clrScheme name="Simple Light">
      <a:dk1>
        <a:srgbClr val="191919"/>
      </a:dk1>
      <a:lt1>
        <a:srgbClr val="FFFFFF"/>
      </a:lt1>
      <a:dk2>
        <a:srgbClr val="45818E"/>
      </a:dk2>
      <a:lt2>
        <a:srgbClr val="D9D9D9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4201</TotalTime>
  <Words>330</Words>
  <Application>Microsoft Office PowerPoint</Application>
  <PresentationFormat>On-screen Show (16:9)</PresentationFormat>
  <Paragraphs>46</Paragraphs>
  <Slides>14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Arial</vt:lpstr>
      <vt:lpstr>Poppins</vt:lpstr>
      <vt:lpstr>Clean and Neat Style Portfolio by Slidesgo</vt:lpstr>
      <vt:lpstr>UN PAS SPRE ÎNȚELEGEREA ALFABETULUI ASL</vt:lpstr>
      <vt:lpstr>Introducere</vt:lpstr>
      <vt:lpstr>Recunoașterea alfabetului ASL Crearea setului de date</vt:lpstr>
      <vt:lpstr>Recunoașterea alfabetului ASL Distribuția claselor </vt:lpstr>
      <vt:lpstr>Recunoașterea alfabetului ASL Preprocesarea imaginilor</vt:lpstr>
      <vt:lpstr>Recunoașterea alfabetului ASL Arhitectura rețelei </vt:lpstr>
      <vt:lpstr>Recunoașterea alfabetului ASL Antrenarea modelului</vt:lpstr>
      <vt:lpstr>Recunoașterea alfabetului ASL Evaluarea modelului</vt:lpstr>
      <vt:lpstr>Recunoașterea alfabetului ASL Evaluarea modelului</vt:lpstr>
      <vt:lpstr>Recunoașterea alfabetului ASL Evaluarea modelului</vt:lpstr>
      <vt:lpstr>Aplicația mobilă</vt:lpstr>
      <vt:lpstr>Concluzii</vt:lpstr>
      <vt:lpstr>Aplicația mobilă - DEMO</vt:lpstr>
      <vt:lpstr>VĂ MULȚUMESC!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Vladimir</dc:creator>
  <cp:lastModifiedBy>Vladimir</cp:lastModifiedBy>
  <cp:revision>9</cp:revision>
  <dcterms:modified xsi:type="dcterms:W3CDTF">2025-07-02T19:42:19Z</dcterms:modified>
</cp:coreProperties>
</file>